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PlayfairDisplay-boldItalic.fntdata"/><Relationship Id="rId5" Type="http://schemas.openxmlformats.org/officeDocument/2006/relationships/slide" Target="slides/slide1.xml"/><Relationship Id="rId19" Type="http://schemas.openxmlformats.org/officeDocument/2006/relationships/font" Target="fonts/OpenSans-italic.fntdata"/><Relationship Id="rId6" Type="http://schemas.openxmlformats.org/officeDocument/2006/relationships/slide" Target="slides/slide2.xml"/><Relationship Id="rId18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15초</a:t>
            </a:r>
            <a:endParaRPr/>
          </a:p>
        </p:txBody>
      </p:sp>
      <p:sp>
        <p:nvSpPr>
          <p:cNvPr id="78" name="Google Shape;7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길안내 및 장애물 감지 기능으로 시각장애인이 편의점에 안전하게 가고, 영수증 확인 기능으로 구매 내역까지 스스로 검증할 수 있는 앱을을 계획했습니다.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15초</a:t>
            </a:r>
            <a:endParaRPr/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88337724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888337724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약 1분</a:t>
            </a:r>
            <a:endParaRPr/>
          </a:p>
        </p:txBody>
      </p:sp>
      <p:sp>
        <p:nvSpPr>
          <p:cNvPr id="105" name="Google Shape;105;g3888337724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분 20~30초</a:t>
            </a:r>
            <a:endParaRPr/>
          </a:p>
        </p:txBody>
      </p:sp>
      <p:sp>
        <p:nvSpPr>
          <p:cNvPr id="123" name="Google Shape;12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분 45초</a:t>
            </a:r>
            <a:endParaRPr/>
          </a:p>
        </p:txBody>
      </p:sp>
      <p:sp>
        <p:nvSpPr>
          <p:cNvPr id="144" name="Google Shape;14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서버 직접 구동 방식으로 대용량 모델을 운영하고, 외부 접근을 위해 ngrok 또는 VM을 활용한 네트워크 공개 방식을 적용함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클라우드 호스팅(AWS, PythonAnywhere 등)은 비용·메모리·모델 용량 한계로 실제 모델 구동에는 부적합하여, 자체 서버 환경에서 실시간 추론 서비스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ngrok 무료 버전은 접속 주소가 매번 바뀌므로, 고정 접속을 원할 경우 VM 또는 유료 ngrok 등 대안 필요</a:t>
            </a:r>
            <a:endParaRPr/>
          </a:p>
        </p:txBody>
      </p:sp>
      <p:sp>
        <p:nvSpPr>
          <p:cNvPr id="167" name="Google Shape;167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88825e1a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888825e1a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888825e1a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e316741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5fe316741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5fe3167419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hyperlink" Target="http://drive.google.com/file/d/1CXuPcbDSvAcRPwnBc2QD7uXI25PvyXLv/view" TargetMode="External"/><Relationship Id="rId6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Dl5pq8x5zRd4K-0sjqe1MWlN8s65SdNi/view" TargetMode="External"/><Relationship Id="rId6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FztJDel-EEqq_3EYLx0lPLdd45EC-PYX/view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kP0jyUXlNwU7vYmmUM7Sqv96qrLedJBO/view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/>
          <p:nvPr/>
        </p:nvSpPr>
        <p:spPr>
          <a:xfrm>
            <a:off x="6280200" y="1962976"/>
            <a:ext cx="7991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b="1" i="0" lang="en-US" sz="38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</a:t>
            </a:r>
            <a:r>
              <a:rPr b="1" lang="en-US" sz="385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를 이용한</a:t>
            </a:r>
            <a:r>
              <a:rPr b="1" i="0" lang="en-US" sz="38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시각장애인 보조 앱 개발</a:t>
            </a:r>
            <a:endParaRPr b="0" i="0" sz="3850" u="none" cap="none" strike="noStrike"/>
          </a:p>
        </p:txBody>
      </p:sp>
      <p:sp>
        <p:nvSpPr>
          <p:cNvPr id="82" name="Google Shape;82;p19"/>
          <p:cNvSpPr/>
          <p:nvPr/>
        </p:nvSpPr>
        <p:spPr>
          <a:xfrm>
            <a:off x="6280190" y="291262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캡스톤디자인 2 중간 발표</a:t>
            </a:r>
            <a:endParaRPr b="0" i="0" sz="1750" u="none" cap="none" strike="noStrike"/>
          </a:p>
        </p:txBody>
      </p:sp>
      <p:sp>
        <p:nvSpPr>
          <p:cNvPr id="83" name="Google Shape;83;p19"/>
          <p:cNvSpPr/>
          <p:nvPr/>
        </p:nvSpPr>
        <p:spPr>
          <a:xfrm>
            <a:off x="6280190" y="353067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b="1" i="0" lang="en-US" sz="22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팀명 : AI Eyes</a:t>
            </a:r>
            <a:endParaRPr b="0" i="0" sz="2250" u="none" cap="none" strike="noStrike"/>
          </a:p>
        </p:txBody>
      </p:sp>
      <p:sp>
        <p:nvSpPr>
          <p:cNvPr id="84" name="Google Shape;84;p19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20201782 이재훈</a:t>
            </a:r>
            <a:endParaRPr b="0" i="0" sz="1750" u="none" cap="none" strike="noStrike"/>
          </a:p>
        </p:txBody>
      </p:sp>
      <p:sp>
        <p:nvSpPr>
          <p:cNvPr id="85" name="Google Shape;85;p19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20201749 이수창</a:t>
            </a:r>
            <a:endParaRPr b="0" i="0" sz="1750" u="none" cap="none" strike="noStrike"/>
          </a:p>
        </p:txBody>
      </p:sp>
      <p:sp>
        <p:nvSpPr>
          <p:cNvPr id="86" name="Google Shape;86;p19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20201723 김가람</a:t>
            </a:r>
            <a:endParaRPr b="0" i="0" sz="1750" u="none" cap="none" strike="noStrike"/>
          </a:p>
        </p:txBody>
      </p:sp>
      <p:sp>
        <p:nvSpPr>
          <p:cNvPr id="87" name="Google Shape;87;p19"/>
          <p:cNvSpPr/>
          <p:nvPr/>
        </p:nvSpPr>
        <p:spPr>
          <a:xfrm>
            <a:off x="6280190" y="600289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20227132 송현호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516714" y="466225"/>
            <a:ext cx="13789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lang="en-US" sz="35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AI를 이용한 시각장애인 보조 안드로이드 앱</a:t>
            </a:r>
            <a:endParaRPr b="0" i="0" sz="3500" u="none" cap="none" strike="noStrike"/>
          </a:p>
        </p:txBody>
      </p:sp>
      <p:sp>
        <p:nvSpPr>
          <p:cNvPr id="94" name="Google Shape;94;p20"/>
          <p:cNvSpPr/>
          <p:nvPr/>
        </p:nvSpPr>
        <p:spPr>
          <a:xfrm>
            <a:off x="3580525" y="3898938"/>
            <a:ext cx="2354100" cy="850800"/>
          </a:xfrm>
          <a:prstGeom prst="rightArrow">
            <a:avLst>
              <a:gd fmla="val 24765" name="adj1"/>
              <a:gd fmla="val 69961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20"/>
          <p:cNvGrpSpPr/>
          <p:nvPr/>
        </p:nvGrpSpPr>
        <p:grpSpPr>
          <a:xfrm>
            <a:off x="626049" y="2682575"/>
            <a:ext cx="7742319" cy="2818823"/>
            <a:chOff x="660774" y="2769375"/>
            <a:chExt cx="7742319" cy="2818823"/>
          </a:xfrm>
        </p:grpSpPr>
        <p:sp>
          <p:nvSpPr>
            <p:cNvPr id="96" name="Google Shape;96;p20"/>
            <p:cNvSpPr/>
            <p:nvPr/>
          </p:nvSpPr>
          <p:spPr>
            <a:xfrm>
              <a:off x="1181493" y="2769375"/>
              <a:ext cx="7221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길안내</a:t>
              </a: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기능 + </a:t>
              </a: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장애물 탐지 기능</a:t>
              </a:r>
              <a:endParaRPr sz="22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t/>
              </a:r>
              <a:endParaRPr b="1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pic>
          <p:nvPicPr>
            <p:cNvPr id="97" name="Google Shape;9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774" y="3234063"/>
              <a:ext cx="2354135" cy="23541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20"/>
          <p:cNvGrpSpPr/>
          <p:nvPr/>
        </p:nvGrpSpPr>
        <p:grpSpPr>
          <a:xfrm>
            <a:off x="10832474" y="2760588"/>
            <a:ext cx="2354135" cy="2708435"/>
            <a:chOff x="10572049" y="2879775"/>
            <a:chExt cx="2354135" cy="2708435"/>
          </a:xfrm>
        </p:grpSpPr>
        <p:sp>
          <p:nvSpPr>
            <p:cNvPr id="99" name="Google Shape;99;p20"/>
            <p:cNvSpPr/>
            <p:nvPr/>
          </p:nvSpPr>
          <p:spPr>
            <a:xfrm>
              <a:off x="10572054" y="2879775"/>
              <a:ext cx="23541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영수증 </a:t>
              </a: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확인</a:t>
              </a: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기능</a:t>
              </a:r>
              <a:endParaRPr b="0" i="0" sz="2200" u="none" cap="none" strike="noStrike"/>
            </a:p>
          </p:txBody>
        </p:sp>
        <p:pic>
          <p:nvPicPr>
            <p:cNvPr id="100" name="Google Shape;10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72049" y="3234075"/>
              <a:ext cx="2354135" cy="23541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438" y="3147275"/>
            <a:ext cx="2354125" cy="23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/>
          <p:nvPr/>
        </p:nvSpPr>
        <p:spPr>
          <a:xfrm>
            <a:off x="793790" y="339524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b="1" lang="en-US" sz="445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메인 화면</a:t>
            </a:r>
            <a:endParaRPr b="0" i="0" sz="4450" u="none" cap="none" strike="noStrike"/>
          </a:p>
        </p:txBody>
      </p:sp>
      <p:grpSp>
        <p:nvGrpSpPr>
          <p:cNvPr id="109" name="Google Shape;109;p21"/>
          <p:cNvGrpSpPr/>
          <p:nvPr/>
        </p:nvGrpSpPr>
        <p:grpSpPr>
          <a:xfrm>
            <a:off x="793801" y="1426246"/>
            <a:ext cx="7401074" cy="853400"/>
            <a:chOff x="1587576" y="4976700"/>
            <a:chExt cx="2145301" cy="853400"/>
          </a:xfrm>
        </p:grpSpPr>
        <p:sp>
          <p:nvSpPr>
            <p:cNvPr id="110" name="Google Shape;110;p21"/>
            <p:cNvSpPr/>
            <p:nvPr/>
          </p:nvSpPr>
          <p:spPr>
            <a:xfrm>
              <a:off x="1587576" y="4976700"/>
              <a:ext cx="17808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설명</a:t>
              </a:r>
              <a:endParaRPr b="0" i="0" sz="2200" u="none" cap="none" strike="noStrike"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1587577" y="5467100"/>
              <a:ext cx="21453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39725" lvl="0" marL="45720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Char char="-"/>
              </a:pPr>
              <a:r>
                <a:rPr lang="en-US" sz="175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앱 처음 실행 시 권한 요청</a:t>
              </a:r>
              <a:endParaRPr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39725" lvl="0" marL="45720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Char char="-"/>
              </a:pPr>
              <a:r>
                <a:rPr lang="en-US" sz="175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STT(음성 명령)과 제스처(스와이프)로 기능 실행</a:t>
              </a:r>
              <a:endParaRPr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2" name="Google Shape;112;p21"/>
          <p:cNvGrpSpPr/>
          <p:nvPr/>
        </p:nvGrpSpPr>
        <p:grpSpPr>
          <a:xfrm>
            <a:off x="793811" y="4664163"/>
            <a:ext cx="6029619" cy="853400"/>
            <a:chOff x="10346142" y="4976700"/>
            <a:chExt cx="3699607" cy="853400"/>
          </a:xfrm>
        </p:grpSpPr>
        <p:sp>
          <p:nvSpPr>
            <p:cNvPr id="113" name="Google Shape;113;p21"/>
            <p:cNvSpPr/>
            <p:nvPr/>
          </p:nvSpPr>
          <p:spPr>
            <a:xfrm>
              <a:off x="10346142" y="4976700"/>
              <a:ext cx="21888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방학 때 한 일</a:t>
              </a:r>
              <a:endParaRPr b="0" i="0" sz="2200" u="none" cap="none" strike="noStrike"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10346149" y="5467100"/>
              <a:ext cx="36996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공통 모듈(TTS, STT, 권한, 제스쳐, 진동)을 활용하여</a:t>
              </a:r>
              <a:endParaRPr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None/>
              </a:pPr>
              <a:r>
                <a:rPr lang="en-US" sz="175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메인 화면 신규 개발 및 기능 연결 구현</a:t>
              </a:r>
              <a:endParaRPr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400" y="5621750"/>
            <a:ext cx="2575950" cy="230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1"/>
          <p:cNvGrpSpPr/>
          <p:nvPr/>
        </p:nvGrpSpPr>
        <p:grpSpPr>
          <a:xfrm>
            <a:off x="793774" y="6222475"/>
            <a:ext cx="3935272" cy="853400"/>
            <a:chOff x="10346142" y="4976700"/>
            <a:chExt cx="3699607" cy="853400"/>
          </a:xfrm>
        </p:grpSpPr>
        <p:sp>
          <p:nvSpPr>
            <p:cNvPr id="117" name="Google Shape;117;p21"/>
            <p:cNvSpPr/>
            <p:nvPr/>
          </p:nvSpPr>
          <p:spPr>
            <a:xfrm>
              <a:off x="10346142" y="4976700"/>
              <a:ext cx="21888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2200"/>
                <a:buFont typeface="Playfair Display"/>
                <a:buNone/>
              </a:pP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앞으로 해야할 </a:t>
              </a:r>
              <a:r>
                <a:rPr b="1" lang="en-US" sz="2200">
                  <a:solidFill>
                    <a:srgbClr val="39393C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일</a:t>
              </a:r>
              <a:endParaRPr b="0" i="0" sz="2200" u="none" cap="none" strike="noStrike"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10346149" y="5467100"/>
              <a:ext cx="3699600" cy="3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39725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Char char="-"/>
              </a:pPr>
              <a:r>
                <a:rPr lang="en-US" sz="175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사용자 편의성 강화</a:t>
              </a:r>
              <a:endParaRPr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39725" lvl="0" marL="45720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39393C"/>
                </a:buClr>
                <a:buSzPts val="1750"/>
                <a:buFont typeface="Open Sans"/>
                <a:buChar char="-"/>
              </a:pPr>
              <a:r>
                <a:rPr lang="en-US" sz="1750">
                  <a:solidFill>
                    <a:srgbClr val="39393C"/>
                  </a:solidFill>
                  <a:latin typeface="Open Sans"/>
                  <a:ea typeface="Open Sans"/>
                  <a:cs typeface="Open Sans"/>
                  <a:sym typeface="Open Sans"/>
                </a:rPr>
                <a:t>메인 화면 UI 개선</a:t>
              </a:r>
              <a:endParaRPr sz="1750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19" name="Google Shape;119;p21" title="메인 화면 데모 영상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2525" y="425975"/>
            <a:ext cx="4045799" cy="719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461302" y="664276"/>
            <a:ext cx="4726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3709"/>
              <a:buFont typeface="Playfair Display"/>
              <a:buNone/>
            </a:pPr>
            <a:r>
              <a:rPr b="1" i="0" lang="en-US" sz="3709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길안내 기능</a:t>
            </a:r>
            <a:endParaRPr b="0" i="0" sz="3709" u="none" cap="none" strike="noStrike"/>
          </a:p>
        </p:txBody>
      </p:sp>
      <p:pic>
        <p:nvPicPr>
          <p:cNvPr descr="preencoded.png"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302" y="1538576"/>
            <a:ext cx="945255" cy="11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1690084" y="1727627"/>
            <a:ext cx="2363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34"/>
              <a:buFont typeface="Playfair Display"/>
              <a:buNone/>
            </a:pPr>
            <a:r>
              <a:rPr b="1" i="0" lang="en-US" sz="18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주요 기능</a:t>
            </a:r>
            <a:endParaRPr b="0" i="0" sz="1833" u="none" cap="none" strike="noStrike"/>
          </a:p>
        </p:txBody>
      </p:sp>
      <p:sp>
        <p:nvSpPr>
          <p:cNvPr id="128" name="Google Shape;128;p22"/>
          <p:cNvSpPr/>
          <p:nvPr/>
        </p:nvSpPr>
        <p:spPr>
          <a:xfrm>
            <a:off x="1690084" y="2136393"/>
            <a:ext cx="50694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17"/>
              <a:buFont typeface="Arial"/>
              <a:buNone/>
            </a:pPr>
            <a:r>
              <a:rPr lang="en-US" sz="1458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 음성 기반 목적지 입력 및 경로 안내 제공</a:t>
            </a:r>
            <a:endParaRPr sz="1458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1000"/>
              </a:spcBef>
              <a:spcAft>
                <a:spcPts val="0"/>
              </a:spcAft>
              <a:buClr>
                <a:srgbClr val="39393C"/>
              </a:buClr>
              <a:buSzPts val="1459"/>
              <a:buFont typeface="Open Sans"/>
              <a:buNone/>
            </a:pPr>
            <a:r>
              <a:t/>
            </a:r>
            <a:endParaRPr sz="1458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302" y="2672882"/>
            <a:ext cx="945255" cy="113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1690084" y="2861933"/>
            <a:ext cx="2363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34"/>
              <a:buFont typeface="Playfair Display"/>
              <a:buNone/>
            </a:pPr>
            <a:r>
              <a:rPr b="1" i="0" lang="en-US" sz="1833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알고리즘</a:t>
            </a:r>
            <a:endParaRPr b="0" i="0" sz="1833" u="none" cap="none" strike="noStrike"/>
          </a:p>
        </p:txBody>
      </p:sp>
      <p:sp>
        <p:nvSpPr>
          <p:cNvPr id="131" name="Google Shape;131;p22"/>
          <p:cNvSpPr/>
          <p:nvPr/>
        </p:nvSpPr>
        <p:spPr>
          <a:xfrm>
            <a:off x="1690084" y="3270700"/>
            <a:ext cx="50694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17"/>
              <a:buFont typeface="Arial"/>
              <a:buNone/>
            </a:pPr>
            <a:r>
              <a:rPr lang="en-US" sz="1458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GPS 기반 현재 위치 확인 </a:t>
            </a:r>
            <a:endParaRPr sz="1458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17"/>
              <a:buFont typeface="Arial"/>
              <a:buNone/>
            </a:pPr>
            <a:r>
              <a:rPr lang="en-US" sz="1458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음성 입력(STT)으로 목적지 검색</a:t>
            </a:r>
            <a:br>
              <a:rPr lang="en-US" sz="1458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58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TMap 경로 탐색 API 활용</a:t>
            </a:r>
            <a:endParaRPr sz="1458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17"/>
              <a:buFont typeface="Arial"/>
              <a:buNone/>
            </a:pPr>
            <a:r>
              <a:rPr lang="en-US" sz="1458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목적지 선택 후 경로 탐색 및 시각적 + 음성 안내 흐름 구성</a:t>
            </a:r>
            <a:endParaRPr sz="1458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459"/>
              <a:buFont typeface="Open Sans"/>
              <a:buNone/>
            </a:pPr>
            <a:r>
              <a:t/>
            </a:r>
            <a:endParaRPr sz="1458">
              <a:solidFill>
                <a:srgbClr val="39393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690075" y="2136400"/>
            <a:ext cx="4587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34"/>
              <a:buFont typeface="Playfair Display"/>
              <a:buNone/>
            </a:pPr>
            <a:r>
              <a:t/>
            </a:r>
            <a:endParaRPr b="0" i="0" sz="1833" u="none" cap="none" strike="noStrike"/>
          </a:p>
        </p:txBody>
      </p:sp>
      <p:sp>
        <p:nvSpPr>
          <p:cNvPr id="133" name="Google Shape;133;p22"/>
          <p:cNvSpPr/>
          <p:nvPr/>
        </p:nvSpPr>
        <p:spPr>
          <a:xfrm>
            <a:off x="1097497" y="6535920"/>
            <a:ext cx="6082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34" name="Google Shape;134;p22"/>
          <p:cNvSpPr txBox="1"/>
          <p:nvPr/>
        </p:nvSpPr>
        <p:spPr>
          <a:xfrm>
            <a:off x="4053175" y="574121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앞으로 해야할일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692275" y="574121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방학 때 한 일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4145434" y="6381315"/>
            <a:ext cx="2363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34"/>
              <a:buFont typeface="Playfair Display"/>
              <a:buNone/>
            </a:pPr>
            <a:r>
              <a:rPr lang="en-US" sz="1833"/>
              <a:t>저시력자용 UI 디자인</a:t>
            </a:r>
            <a:endParaRPr sz="1833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34"/>
              <a:buFont typeface="Playfair Display"/>
              <a:buNone/>
            </a:pPr>
            <a:r>
              <a:t/>
            </a:r>
            <a:endParaRPr sz="1833"/>
          </a:p>
        </p:txBody>
      </p:sp>
      <p:sp>
        <p:nvSpPr>
          <p:cNvPr id="137" name="Google Shape;137;p22"/>
          <p:cNvSpPr/>
          <p:nvPr/>
        </p:nvSpPr>
        <p:spPr>
          <a:xfrm>
            <a:off x="692274" y="6264875"/>
            <a:ext cx="2540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34"/>
              <a:buFont typeface="Playfair Display"/>
              <a:buNone/>
            </a:pPr>
            <a:r>
              <a:rPr lang="en-US" sz="1833"/>
              <a:t>스크립트 음성으로 목적지까지 안내</a:t>
            </a:r>
            <a:endParaRPr sz="1833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34"/>
              <a:buFont typeface="Playfair Display"/>
              <a:buNone/>
            </a:pPr>
            <a:r>
              <a:rPr lang="en-US" sz="1833"/>
              <a:t>방향 센서로 방향 조절</a:t>
            </a:r>
            <a:endParaRPr sz="1833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834"/>
              <a:buFont typeface="Playfair Display"/>
              <a:buNone/>
            </a:pPr>
            <a:r>
              <a:t/>
            </a:r>
            <a:endParaRPr sz="1833"/>
          </a:p>
        </p:txBody>
      </p:sp>
      <p:sp>
        <p:nvSpPr>
          <p:cNvPr id="138" name="Google Shape;138;p22"/>
          <p:cNvSpPr txBox="1"/>
          <p:nvPr/>
        </p:nvSpPr>
        <p:spPr>
          <a:xfrm>
            <a:off x="4053175" y="6676525"/>
            <a:ext cx="40533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3">
                <a:solidFill>
                  <a:schemeClr val="dk1"/>
                </a:solidFill>
              </a:rPr>
              <a:t>방향 , 보행자 루트 벗어나면 처리</a:t>
            </a:r>
            <a:endParaRPr sz="183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3">
                <a:solidFill>
                  <a:schemeClr val="dk1"/>
                </a:solidFill>
              </a:rPr>
              <a:t>시각장애인용 스크립트 고도화</a:t>
            </a:r>
            <a:endParaRPr sz="1833"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600025" y="7201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실시간 위치 추적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0" name="Google Shape;140;p22" title="캡스톤 길안내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618" y="76200"/>
            <a:ext cx="3634749" cy="80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1036640" y="1121259"/>
            <a:ext cx="6017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b="1" i="0" lang="en-US" sz="44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장애물 인식 기능</a:t>
            </a:r>
            <a:endParaRPr b="0" i="0" sz="4450" u="none" cap="none" strike="noStrike"/>
          </a:p>
        </p:txBody>
      </p:sp>
      <p:sp>
        <p:nvSpPr>
          <p:cNvPr id="147" name="Google Shape;147;p23"/>
          <p:cNvSpPr/>
          <p:nvPr/>
        </p:nvSpPr>
        <p:spPr>
          <a:xfrm>
            <a:off x="613969" y="2410429"/>
            <a:ext cx="5195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b="1"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방학때 한 일</a:t>
            </a:r>
            <a:endParaRPr b="0" i="0" sz="2200" u="none" cap="none" strike="noStrike"/>
          </a:p>
        </p:txBody>
      </p:sp>
      <p:sp>
        <p:nvSpPr>
          <p:cNvPr id="148" name="Google Shape;148;p23"/>
          <p:cNvSpPr/>
          <p:nvPr/>
        </p:nvSpPr>
        <p:spPr>
          <a:xfrm>
            <a:off x="613975" y="2764729"/>
            <a:ext cx="6776700" cy="5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/>
              <a:t>1. </a:t>
            </a:r>
            <a:r>
              <a:rPr b="1" lang="en-US" sz="1750"/>
              <a:t>실시간 연속 분석</a:t>
            </a:r>
            <a:endParaRPr b="1" sz="1750"/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기존 : 버튼을 눌러 사진 한 장을 찍고, 그 결과를 분석하는 1회성 방식</a:t>
            </a:r>
            <a:endParaRPr sz="1750"/>
          </a:p>
          <a:p>
            <a:pPr indent="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/>
              <a:t>→ CameraX를 사용한 실시간 방식</a:t>
            </a:r>
            <a:endParaRPr sz="17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/>
              <a:t>2. </a:t>
            </a:r>
            <a:r>
              <a:rPr b="1" lang="en-US" sz="1750"/>
              <a:t>비용 절감 및 실시간 방식을 위한 On-Device AI 필터링</a:t>
            </a:r>
            <a:endParaRPr b="1" sz="1750"/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기존 : 모든 분석을 클라우드 AI로 보내는 방식</a:t>
            </a:r>
            <a:endParaRPr sz="1750"/>
          </a:p>
          <a:p>
            <a:pPr indent="0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</a:rPr>
              <a:t>→ TensorFlow Lite 모델을 스마트폰에 탑재하여, 위험성이 있는 객체에 대한 1차 필터링 후 클라우드 AI로 전송하여 상세 분석 요청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</a:rPr>
              <a:t>3. </a:t>
            </a:r>
            <a:r>
              <a:rPr b="1" lang="en-US" sz="1750">
                <a:solidFill>
                  <a:schemeClr val="dk1"/>
                </a:solidFill>
              </a:rPr>
              <a:t>카메라 기능 강화 (초광각 렌즈 사용)</a:t>
            </a:r>
            <a:endParaRPr b="1" sz="175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-"/>
            </a:pPr>
            <a:r>
              <a:rPr lang="en-US" sz="1750">
                <a:solidFill>
                  <a:schemeClr val="dk1"/>
                </a:solidFill>
              </a:rPr>
              <a:t>기존 : 기본 후면 카메라만 사용</a:t>
            </a:r>
            <a:endParaRPr sz="17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</a:rPr>
              <a:t>→ 모든 카메라를 확인하여, 가장 넓은 시야를 제공하는 초광각 렌즈를 자동으로 찾아 사용.</a:t>
            </a:r>
            <a:endParaRPr sz="17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</a:endParaRPr>
          </a:p>
        </p:txBody>
      </p:sp>
      <p:pic>
        <p:nvPicPr>
          <p:cNvPr id="149" name="Google Shape;149;p23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4550" y="43800"/>
            <a:ext cx="6776700" cy="45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7711889" y="4909023"/>
            <a:ext cx="5195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b="1"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앞으로 해야 할</a:t>
            </a:r>
            <a:r>
              <a:rPr b="1"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일</a:t>
            </a:r>
            <a:endParaRPr b="0" i="0" sz="2200" u="none" cap="none" strike="noStrike"/>
          </a:p>
        </p:txBody>
      </p:sp>
      <p:sp>
        <p:nvSpPr>
          <p:cNvPr id="151" name="Google Shape;151;p23"/>
          <p:cNvSpPr/>
          <p:nvPr/>
        </p:nvSpPr>
        <p:spPr>
          <a:xfrm>
            <a:off x="7711900" y="5408292"/>
            <a:ext cx="59322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 sz="1750"/>
              <a:t>불필요한 정보에 대한 필터링 및 반복 안내 개선</a:t>
            </a:r>
            <a:endParaRPr sz="1750"/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 sz="1750"/>
              <a:t>불필요한 중간 안내 삭제 (On-Device 차원)</a:t>
            </a:r>
            <a:endParaRPr sz="1750"/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 sz="1750"/>
              <a:t>상태 초기화 문제 (상세 분석이 끝난 후에도 남아있는 기존의 Toast 메시지)</a:t>
            </a:r>
            <a:endParaRPr sz="1750"/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-US" sz="1750"/>
              <a:t>안내 문구 수정</a:t>
            </a:r>
            <a:endParaRPr sz="1750"/>
          </a:p>
        </p:txBody>
      </p:sp>
      <p:sp>
        <p:nvSpPr>
          <p:cNvPr id="152" name="Google Shape;152;p23"/>
          <p:cNvSpPr/>
          <p:nvPr/>
        </p:nvSpPr>
        <p:spPr>
          <a:xfrm>
            <a:off x="7415260" y="4909016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317356" y="3041053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317360" y="3785803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317360" y="4562303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317340" y="4374722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317356" y="5150353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317360" y="5895103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317360" y="6671602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317356" y="2421253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7415260" y="5624391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7415260" y="6398541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7415260" y="6607391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6906615" y="2"/>
            <a:ext cx="6017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b="1" i="0" lang="en-US" sz="4450" u="none" cap="none" strike="noStrike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영수증 인식 기능</a:t>
            </a:r>
            <a:endParaRPr b="0" i="0" sz="4450" u="none" cap="none" strike="noStrike"/>
          </a:p>
        </p:txBody>
      </p:sp>
      <p:sp>
        <p:nvSpPr>
          <p:cNvPr id="170" name="Google Shape;170;p24"/>
          <p:cNvSpPr/>
          <p:nvPr/>
        </p:nvSpPr>
        <p:spPr>
          <a:xfrm>
            <a:off x="6906615" y="1048943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7416798" y="104894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b="1" i="0" lang="en-US" sz="220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영수증 촬영</a:t>
            </a:r>
            <a:endParaRPr b="0" i="0" sz="2200" u="none" cap="none" strike="noStrike"/>
          </a:p>
        </p:txBody>
      </p:sp>
      <p:sp>
        <p:nvSpPr>
          <p:cNvPr id="172" name="Google Shape;172;p24"/>
          <p:cNvSpPr/>
          <p:nvPr/>
        </p:nvSpPr>
        <p:spPr>
          <a:xfrm>
            <a:off x="7416798" y="1539361"/>
            <a:ext cx="7046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영수증을 촬영하여 이미지 데이터 확보.</a:t>
            </a:r>
            <a:endParaRPr b="0" i="0" sz="1750" u="none" cap="none" strike="noStrike"/>
          </a:p>
        </p:txBody>
      </p:sp>
      <p:sp>
        <p:nvSpPr>
          <p:cNvPr id="173" name="Google Shape;173;p24"/>
          <p:cNvSpPr/>
          <p:nvPr/>
        </p:nvSpPr>
        <p:spPr>
          <a:xfrm>
            <a:off x="7246776" y="2129078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7756959" y="212907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b="1" i="0" lang="en-US" sz="220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텍스트 추출</a:t>
            </a:r>
            <a:endParaRPr b="0" i="0" sz="2200" u="none" cap="none" strike="noStrike"/>
          </a:p>
        </p:txBody>
      </p:sp>
      <p:sp>
        <p:nvSpPr>
          <p:cNvPr id="175" name="Google Shape;175;p24"/>
          <p:cNvSpPr/>
          <p:nvPr/>
        </p:nvSpPr>
        <p:spPr>
          <a:xfrm>
            <a:off x="7756959" y="2619496"/>
            <a:ext cx="6706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OCR 기술로 이미지에서 텍스트 추출.</a:t>
            </a:r>
            <a:endParaRPr b="0" i="0" sz="1750" u="none" cap="none" strike="noStrike"/>
          </a:p>
        </p:txBody>
      </p:sp>
      <p:sp>
        <p:nvSpPr>
          <p:cNvPr id="176" name="Google Shape;176;p24"/>
          <p:cNvSpPr/>
          <p:nvPr/>
        </p:nvSpPr>
        <p:spPr>
          <a:xfrm>
            <a:off x="7587057" y="3209213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8097240" y="320921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b="1" i="0" lang="en-US" sz="2200" u="none" cap="none" strike="noStrike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음성 안내</a:t>
            </a:r>
            <a:endParaRPr b="0" i="0" sz="2200" u="none" cap="none" strike="noStrike"/>
          </a:p>
        </p:txBody>
      </p:sp>
      <p:sp>
        <p:nvSpPr>
          <p:cNvPr id="178" name="Google Shape;178;p24"/>
          <p:cNvSpPr/>
          <p:nvPr/>
        </p:nvSpPr>
        <p:spPr>
          <a:xfrm>
            <a:off x="8097240" y="3699631"/>
            <a:ext cx="6365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39393C"/>
                </a:solidFill>
                <a:latin typeface="Open Sans"/>
                <a:ea typeface="Open Sans"/>
                <a:cs typeface="Open Sans"/>
                <a:sym typeface="Open Sans"/>
              </a:rPr>
              <a:t>추출된 텍스트를 음성으로 안내.</a:t>
            </a:r>
            <a:endParaRPr b="0" i="0" sz="1750" u="none" cap="none" strike="noStrike"/>
          </a:p>
        </p:txBody>
      </p:sp>
      <p:pic>
        <p:nvPicPr>
          <p:cNvPr id="179" name="Google Shape;179;p24" title="20250908_11444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00" y="1284100"/>
            <a:ext cx="6441976" cy="48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7686957" y="4369451"/>
            <a:ext cx="1701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7927190" y="436933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b="1"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추가 개발 내용</a:t>
            </a:r>
            <a:endParaRPr b="0" i="0" sz="2200" u="none" cap="none" strike="noStrike"/>
          </a:p>
        </p:txBody>
      </p:sp>
      <p:sp>
        <p:nvSpPr>
          <p:cNvPr id="182" name="Google Shape;182;p24"/>
          <p:cNvSpPr/>
          <p:nvPr/>
        </p:nvSpPr>
        <p:spPr>
          <a:xfrm>
            <a:off x="7927200" y="4870397"/>
            <a:ext cx="63657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/>
              <a:t>STT, TTS 기능 연동</a:t>
            </a:r>
            <a:endParaRPr sz="17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/>
              <a:t>기본 카메라 앱 대신 CameraX 기반 영수증 촬영 기능</a:t>
            </a:r>
            <a:endParaRPr sz="17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rPr lang="en-US" sz="1750"/>
              <a:t>AI/OCR, 사진 전송을 위한 서버 연동 및 코드상으로 구현된것 앱상에서 구현</a:t>
            </a:r>
            <a:endParaRPr sz="1750"/>
          </a:p>
        </p:txBody>
      </p:sp>
      <p:sp>
        <p:nvSpPr>
          <p:cNvPr id="183" name="Google Shape;183;p24"/>
          <p:cNvSpPr/>
          <p:nvPr/>
        </p:nvSpPr>
        <p:spPr>
          <a:xfrm>
            <a:off x="6101799" y="6609725"/>
            <a:ext cx="192900" cy="853200"/>
          </a:xfrm>
          <a:prstGeom prst="roundRect">
            <a:avLst>
              <a:gd fmla="val 20012" name="adj"/>
            </a:avLst>
          </a:prstGeom>
          <a:solidFill>
            <a:srgbClr val="E0E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6591238" y="6609625"/>
            <a:ext cx="3215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2200"/>
              <a:buFont typeface="Playfair Display"/>
              <a:buNone/>
            </a:pPr>
            <a:r>
              <a:rPr b="1" lang="en-US" sz="2200">
                <a:solidFill>
                  <a:srgbClr val="3939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해야할것</a:t>
            </a:r>
            <a:endParaRPr b="0" i="0" sz="2200" u="none" cap="none" strike="noStrike"/>
          </a:p>
        </p:txBody>
      </p:sp>
      <p:sp>
        <p:nvSpPr>
          <p:cNvPr id="185" name="Google Shape;185;p24"/>
          <p:cNvSpPr/>
          <p:nvPr/>
        </p:nvSpPr>
        <p:spPr>
          <a:xfrm>
            <a:off x="6591249" y="7100007"/>
            <a:ext cx="72195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t/>
            </a:r>
            <a:endParaRPr sz="1750"/>
          </a:p>
        </p:txBody>
      </p:sp>
      <p:sp>
        <p:nvSpPr>
          <p:cNvPr id="186" name="Google Shape;186;p24"/>
          <p:cNvSpPr/>
          <p:nvPr/>
        </p:nvSpPr>
        <p:spPr>
          <a:xfrm>
            <a:off x="6492184" y="6963932"/>
            <a:ext cx="72195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/>
              <a:t>서버 직접 구동으로 대용량 모델 운영, 외부 접근은 ngrok 또는 VM 활용</a:t>
            </a:r>
            <a:endParaRPr sz="1750"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/>
              <a:t>클라우드 호스팅은 리소스·비용 한계로 부적합, 자체 서버에서 실시간 추론</a:t>
            </a:r>
            <a:endParaRPr sz="1750"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/>
              <a:t>ngrok 무료는 주소가 바뀌므로, 고정 접속엔 VM이나 유료 ngrok 필요</a:t>
            </a:r>
            <a:endParaRPr sz="17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9393C"/>
              </a:buClr>
              <a:buSzPts val="1750"/>
              <a:buFont typeface="Open Sans"/>
              <a:buNone/>
            </a:pPr>
            <a:r>
              <a:t/>
            </a:r>
            <a:endParaRPr sz="1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94375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4479890" y="233587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b="1" lang="en-US" sz="70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QnA</a:t>
            </a:r>
            <a:endParaRPr b="0" i="0" sz="70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2087575" y="3355654"/>
            <a:ext cx="104553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01014"/>
              </a:buClr>
              <a:buSzPts val="4450"/>
              <a:buFont typeface="Playfair Display"/>
              <a:buNone/>
            </a:pPr>
            <a:r>
              <a:rPr b="1" lang="en-US" sz="10000">
                <a:solidFill>
                  <a:srgbClr val="101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감사합니다</a:t>
            </a:r>
            <a:endParaRPr b="0" i="0" sz="100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